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3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127" r:id="rId37"/>
    <p:sldId id="292" r:id="rId38"/>
    <p:sldId id="1120" r:id="rId39"/>
    <p:sldId id="1943" r:id="rId40"/>
    <p:sldId id="1028" r:id="rId41"/>
    <p:sldId id="1125" r:id="rId42"/>
    <p:sldId id="1051" r:id="rId43"/>
    <p:sldId id="1110" r:id="rId44"/>
    <p:sldId id="1112" r:id="rId45"/>
    <p:sldId id="1111" r:id="rId46"/>
    <p:sldId id="1047" r:id="rId47"/>
    <p:sldId id="1944" r:id="rId48"/>
    <p:sldId id="1945" r:id="rId49"/>
    <p:sldId id="1981" r:id="rId50"/>
    <p:sldId id="1050" r:id="rId51"/>
    <p:sldId id="1983" r:id="rId52"/>
    <p:sldId id="1123" r:id="rId53"/>
    <p:sldId id="1122" r:id="rId54"/>
    <p:sldId id="293" r:id="rId55"/>
    <p:sldId id="1984" r:id="rId56"/>
    <p:sldId id="1985" r:id="rId57"/>
    <p:sldId id="1113" r:id="rId58"/>
    <p:sldId id="1980" r:id="rId59"/>
    <p:sldId id="1938" r:id="rId60"/>
    <p:sldId id="1939" r:id="rId61"/>
    <p:sldId id="1952" r:id="rId62"/>
    <p:sldId id="1977" r:id="rId63"/>
    <p:sldId id="1953" r:id="rId64"/>
    <p:sldId id="1978" r:id="rId65"/>
    <p:sldId id="1954" r:id="rId66"/>
    <p:sldId id="1979" r:id="rId67"/>
    <p:sldId id="1968" r:id="rId68"/>
    <p:sldId id="1204" r:id="rId69"/>
    <p:sldId id="1951" r:id="rId70"/>
    <p:sldId id="1192" r:id="rId71"/>
    <p:sldId id="110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trelford/f-eye-4-the-c-guy" TargetMode="External"/><Relationship Id="rId2" Type="http://schemas.openxmlformats.org/officeDocument/2006/relationships/hyperlink" Target="https://channel9.msdn.com/blogs/pdc2008/tl11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kumen.tips/technology/f-eye-for-the-c-guy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166187" y="945573"/>
            <a:ext cx="2417525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algebraic modelling and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9041475" y="6341359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115116" y="4471695"/>
            <a:ext cx="2750171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989509" y="5245333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3257348" y="5888483"/>
            <a:ext cx="304388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725178" y="5152537"/>
            <a:ext cx="2952072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(comprehensions, async, monads, monoids…)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8439160" y="5745841"/>
            <a:ext cx="3252420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1779069" y="1603550"/>
            <a:ext cx="8633861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  <a:latin typeface="Calibri"/>
              </a:rPr>
              <a:t>2008-2014 – “F# Parachutes Into the Dark Heart of the Industry”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7101B2-F706-42F7-A3F7-6D2DBB6B8D79}"/>
              </a:ext>
            </a:extLst>
          </p:cNvPr>
          <p:cNvSpPr/>
          <p:nvPr/>
        </p:nvSpPr>
        <p:spPr>
          <a:xfrm>
            <a:off x="232876" y="4948006"/>
            <a:ext cx="43328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An Introduction to F# - Luca Bolognese 2008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F# Eye for the C# Guy – Phil Trelford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F# Eye for the C# Guy – Leon </a:t>
            </a:r>
            <a:r>
              <a:rPr lang="en-GB" dirty="0" err="1">
                <a:hlinkClick r:id="rId4"/>
              </a:rPr>
              <a:t>Bambrick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980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51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0089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Strong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Typing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Dynamic, Explorative, REPL,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2072174" y="5152470"/>
            <a:ext cx="8039060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2005: F# Interactive REPL on .NET</a:t>
            </a:r>
          </a:p>
        </p:txBody>
      </p:sp>
    </p:spTree>
    <p:extLst>
      <p:ext uri="{BB962C8B-B14F-4D97-AF65-F5344CB8AC3E}">
        <p14:creationId xmlns:p14="http://schemas.microsoft.com/office/powerpoint/2010/main" val="251314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47C0CB16-3E49-47E0-A432-44CB139AAA60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6075E048-5749-4BC3-9847-C93372CB2EF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479ED59A-8961-4A08-9624-B084F76398AC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6BCD1B05-377C-420D-AE60-226FBBF66F6A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78063D-6EB5-44F0-B932-89FA74313B75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6705C82-33C4-40FD-9A42-278DACF7FB0F}"/>
              </a:ext>
            </a:extLst>
          </p:cNvPr>
          <p:cNvSpPr txBox="1"/>
          <p:nvPr/>
        </p:nvSpPr>
        <p:spPr>
          <a:xfrm>
            <a:off x="846340" y="4596908"/>
            <a:ext cx="10490757" cy="196977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(modified Hindley-Milner, type-</a:t>
            </a:r>
            <a:r>
              <a:rPr lang="en-GB" sz="2800" dirty="0">
                <a:solidFill>
                  <a:srgbClr val="000000"/>
                </a:solidFill>
                <a:latin typeface="Segoe Light" pitchFamily="34"/>
              </a:rPr>
              <a:t>directed name resolution,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nominal, subtype-friendly, delegation-oriented, expression-friendly)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B62EB53-4C8E-44CB-8527-97154AD94497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F81C35E3-1024-49DE-9B5B-41E689DB1D86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1070067D-147A-4B99-83B1-EB5B97F81D39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FEAE4854-9645-424C-971F-A0986E1DA585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B1C3241-ABF9-4D74-BD2B-A7AA6971ACF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5C164ED-EE00-4E4D-997C-C67B3E19072B}"/>
              </a:ext>
            </a:extLst>
          </p:cNvPr>
          <p:cNvSpPr txBox="1"/>
          <p:nvPr/>
        </p:nvSpPr>
        <p:spPr>
          <a:xfrm>
            <a:off x="2577921" y="4890499"/>
            <a:ext cx="7027565" cy="147732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(Views made practical and simple)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420A9-554A-4D39-8739-69E56BD6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99" y="3070043"/>
            <a:ext cx="4552950" cy="1247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222131-57CD-4126-A992-7E742CD4324F}"/>
              </a:ext>
            </a:extLst>
          </p:cNvPr>
          <p:cNvSpPr/>
          <p:nvPr/>
        </p:nvSpPr>
        <p:spPr>
          <a:xfrm>
            <a:off x="6903078" y="4341575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DD84EDA4-3150-4D06-A789-3BE90DBC891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54B9E248-1BBA-48C2-9704-7D5278690B45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  <a:cs typeface="Segoe UI Light" pitchFamily="34"/>
                </a:rPr>
                <a:t>Plain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377A1D9C-122A-4A17-A50C-535F09ABB1E3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28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  <a:endParaRPr lang="en-GB" sz="28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80C021F-78D3-45FB-A274-1B9A7EC5E72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5A5F69E-36E3-44A5-8721-9E52DA0435E4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1C3FF610-5BAE-4724-B737-2557A798A8E2}"/>
              </a:ext>
            </a:extLst>
          </p:cNvPr>
          <p:cNvSpPr txBox="1"/>
          <p:nvPr/>
        </p:nvSpPr>
        <p:spPr>
          <a:xfrm>
            <a:off x="1287326" y="4596908"/>
            <a:ext cx="9608784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2007: F#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bind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bind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=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pic>
        <p:nvPicPr>
          <p:cNvPr id="4098" name="Picture 2" descr="Red Heart on Google Android 11.0 December 2020 Feature Drop">
            <a:extLst>
              <a:ext uri="{FF2B5EF4-FFF2-40B4-BE49-F238E27FC236}">
                <a16:creationId xmlns:a16="http://schemas.microsoft.com/office/drawing/2014/main" id="{B24584BA-558F-4A96-ABAF-82FA238C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88" y="62844"/>
            <a:ext cx="965753" cy="96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</a:t>
                      </a:r>
                      <a:r>
                        <a:rPr lang="en-GB" sz="1600" dirty="0" err="1"/>
                        <a:t>Overloding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/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server-side, cloud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methodologies for practical, applied functional programming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25211564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F#?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52014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C# (via Hejlsberg, Meijer, Hoban, Parsons, Torgersen + others),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of strongly-typed FP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1990,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>
              <a:lnSpc>
                <a:spcPct val="120000"/>
              </a:lnSpc>
            </a:pPr>
            <a:r>
              <a:rPr lang="en-GB" dirty="0"/>
              <a:t>One way or another, the golden thread will appeal far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</TotalTime>
  <Words>2087</Words>
  <Application>Microsoft Office PowerPoint</Application>
  <PresentationFormat>Widescreen</PresentationFormat>
  <Paragraphs>381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= ️ </vt:lpstr>
      <vt:lpstr>PowerPoint Presentation</vt:lpstr>
      <vt:lpstr>F#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Notes</vt:lpstr>
      <vt:lpstr>Backup slides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57</cp:revision>
  <dcterms:created xsi:type="dcterms:W3CDTF">2021-05-20T11:17:25Z</dcterms:created>
  <dcterms:modified xsi:type="dcterms:W3CDTF">2021-06-21T21:57:19Z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